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ppt/tags/tag7.xml" ContentType="application/vnd.openxmlformats-officedocument.presentationml.tags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60" r:id="rId2"/>
    <p:sldId id="262" r:id="rId3"/>
    <p:sldId id="266" r:id="rId4"/>
    <p:sldId id="267" r:id="rId5"/>
    <p:sldId id="257" r:id="rId6"/>
    <p:sldId id="264" r:id="rId7"/>
    <p:sldId id="263" r:id="rId8"/>
    <p:sldId id="268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67"/>
    <p:restoredTop sz="61236"/>
  </p:normalViewPr>
  <p:slideViewPr>
    <p:cSldViewPr snapToGrid="0">
      <p:cViewPr varScale="1">
        <p:scale>
          <a:sx n="81" d="100"/>
          <a:sy n="81" d="100"/>
        </p:scale>
        <p:origin x="3712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31783A-BCE9-2C41-8B54-A83B86585E8F}" type="datetimeFigureOut">
              <a:rPr lang="en-US" smtClean="0"/>
              <a:t>8/19/25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69C16-7955-B245-9D67-23F5C9A01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269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rtl="0">
              <a:buNone/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Hi there and welcome to our study!</a:t>
            </a:r>
            <a:endParaRPr lang="en-US" dirty="0">
              <a:effectLst/>
            </a:endParaRPr>
          </a:p>
          <a:p>
            <a:pPr marL="457200" rtl="0">
              <a:buNone/>
            </a:pPr>
            <a:endParaRPr lang="en-US" sz="1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>
              <a:buNone/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 this study, we are interested in what babies do when they see themselves on the screen. Let me walk you through what’s going to happen.</a:t>
            </a:r>
            <a:endParaRPr lang="en-US" dirty="0">
              <a:effectLst/>
            </a:endParaRPr>
          </a:p>
          <a:p>
            <a:pPr marL="457200" rtl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69C16-7955-B245-9D67-23F5C9A0185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431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First, your child will see an exciting jumping dot moving around the screen; it’s called an attention-getter, because we use it to get your child to attend to the screen.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69C16-7955-B245-9D67-23F5C9A0185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015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DCBCA3-8092-7823-3E2F-AA9D70821E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399F2A-EC46-64DA-CEE1-18C2FA2BFB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44AFB4E-28EC-E22B-97BC-A8AEDCE921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Then, your child will see a live webcam feed of themselves on the screen, with some music in the background, for 3 minutes. That’s really all they do in this study, super simple! The live webcam feed will end automatically after 3 minutes, right when the music stops playing, and we will ask you a few questions at the end.</a:t>
            </a:r>
            <a:endParaRPr lang="en-US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CD329B-AF6B-4CC9-2F88-94AEB95604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69C16-7955-B245-9D67-23F5C9A0185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6947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68481C-6A5B-F9B4-488E-F8070BAFD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AD3EDC6-759C-9B9E-3C52-DFCB4D4155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3C424A-3994-256E-041D-75E82349C7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live webcam feed will end automatically after 3 minutes, right when the music stops playing, and we will ask you a few questions at the end.</a:t>
            </a:r>
            <a:endParaRPr lang="en-US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85F238-DE24-F339-D663-B9056B789D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69C16-7955-B245-9D67-23F5C9A0185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8038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rtl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There are a few important things to keep in mind:</a:t>
            </a:r>
            <a:endParaRPr lang="en-US" dirty="0">
              <a:effectLst/>
            </a:endParaRPr>
          </a:p>
          <a:p>
            <a:pPr marL="457200" rtl="0">
              <a:buNone/>
            </a:pPr>
            <a:br>
              <a:rPr lang="en-US" dirty="0"/>
            </a:b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First, please find a quiet place to complete the study, away from other interesting things.</a:t>
            </a:r>
          </a:p>
          <a:p>
            <a:pPr marL="457200" rtl="0"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Make sure your webcam is centered on the screen.</a:t>
            </a:r>
          </a:p>
          <a:p>
            <a:pPr marL="457200" rtl="0"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Also, if your setup has more than one monitor, please make sure to use only ONE. 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69C16-7955-B245-9D67-23F5C9A0185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198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852A82-6524-9F16-D806-AE83D74018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A781A1-888F-5381-E32E-2119FD04DD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EA2DF9-F4CD-B8C7-3CEA-4547AC3A35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rtl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Second, please let your child be. Once the live video feed starts, it is very important that you avoid interacting with your child or telling them what to do – we want to observe what your child does on their own.</a:t>
            </a:r>
          </a:p>
          <a:p>
            <a:pPr marL="457200" rtl="0"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If your child looks at you, you can smile and nod, but please don’t talk or point to the screen or try to change their behavior in any way.</a:t>
            </a:r>
            <a:endParaRPr lang="en-US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558276-B2D9-D720-CC88-F12585553A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69C16-7955-B245-9D67-23F5C9A0185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1163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F3D320-9492-AA91-AA7A-6E13B81C96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EF6B7E-6AB9-6B0E-CAA7-FBDCEE1FF1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90791D-E7EF-49DF-B86D-1FDC574EB9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rtl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Third, please make sure that the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only face on the screen is your child’s face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 This means you or any other family members should stay out of the camera’s view</a:t>
            </a:r>
          </a:p>
          <a:p>
            <a:pPr marL="457200" rtl="0"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There are a few ways to do this.</a:t>
            </a:r>
          </a:p>
          <a:p>
            <a:pPr marL="457200" rtl="0"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First, if your child is old enough to sit on their own, you can have them sit in a high chair in front of the camera just like this child! (show image)</a:t>
            </a:r>
          </a:p>
          <a:p>
            <a:pPr marL="457200" rtl="0"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Alternatively, if your child is very young, you can hold them and have them face the camera over your shoulder while YOU face away from the camera, like this child! </a:t>
            </a:r>
          </a:p>
          <a:p>
            <a:pPr marL="457200" rtl="0"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If you have other ideas, that’s great too! The important thing is to make sure that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the child’s face is the only face on the screen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en-US" dirty="0">
              <a:effectLst/>
            </a:endParaRPr>
          </a:p>
          <a:p>
            <a:pPr marL="457200" rtl="0">
              <a:buNone/>
            </a:pPr>
            <a:br>
              <a:rPr lang="en-US" dirty="0"/>
            </a:br>
            <a:r>
              <a:rPr lang="en-US" dirty="0"/>
              <a:t>Lastly,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if your child is getting too distracted or distressed at any point, you can stop the session by pressing E on your keyboard. </a:t>
            </a:r>
            <a:endParaRPr lang="en-US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59BA4-5767-DCF5-F8CB-4ECA9F27CD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69C16-7955-B245-9D67-23F5C9A0185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0805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AEE75E-2537-0BD1-7B86-84F2FFE5A1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45FBB1F-2FB2-F3DB-B9D7-2C24D003B0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745ADA-5F13-2FAB-208F-129A5964DA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Okay! One last thing. Before we continue, please now grab your rouge, lipstick, face paint, or sticker. Then, apply it to your child’s right cheek to safely leave a visible mark. If your child tries to wipe it off throughout the study, that’s okay.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8E2DD3-0561-B92B-35D3-2DC8AAED3C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69C16-7955-B245-9D67-23F5C9A0185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445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C13934-B22A-588F-8E6A-DE448E48E0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D6DF43-BCB6-8932-9C11-0166894030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3C0855-BBAE-6004-76AD-3D8F14CFF9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rtl="0">
              <a:buNone/>
            </a:pPr>
            <a:r>
              <a:rPr lang="en-US" dirty="0">
                <a:effectLst/>
              </a:rPr>
              <a:t>Once you’ve done so, you’re ready to start. Thank you for participating, and we hope you and your child have fun!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337594-C294-3CDB-41FC-C2E28D3836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69C16-7955-B245-9D67-23F5C9A0185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735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A81E5-78CB-A8D8-71FA-2029C2A1B3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3CDF5A-05AA-0ACD-0F4F-2411418D19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5DC66A-9DC5-8C8F-5442-722F1657D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3F9F-8E86-E946-A8BB-17CFF365E0FA}" type="datetimeFigureOut">
              <a:rPr lang="en-US" smtClean="0"/>
              <a:t>8/19/25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78B624-C088-9BCF-0DAA-A42000A81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BEE1E-E9B5-84C4-9974-6BF54453B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666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FC96A-B1BD-E705-3E9A-F8DA42D49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CD2626-E82E-9301-D9A0-80E7562EFE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3F8F58-C042-225D-C5A6-16273DE1F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3F9F-8E86-E946-A8BB-17CFF365E0FA}" type="datetimeFigureOut">
              <a:rPr lang="en-US" smtClean="0"/>
              <a:t>8/19/25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1CB357-9F2D-D6BF-D8B7-DE3C6CBE8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10CD4-E861-C034-897F-A2A7883BD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5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A383BF-D578-5557-D2E2-D1F09376B7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D5FA55-E96C-3B36-6C66-DAD5476DD4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3AB9F-203B-8D8E-F929-9E86957D3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3F9F-8E86-E946-A8BB-17CFF365E0FA}" type="datetimeFigureOut">
              <a:rPr lang="en-US" smtClean="0"/>
              <a:t>8/19/25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E21A2-81CA-D27D-8E45-49A07F47B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B62BB-7AF3-BC1D-7DEB-51CE952DC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445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1E2E0-C2BC-D639-D38B-5F750067D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372C9-C136-9A33-B886-D1EC2ED4AE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226A67-31C6-32AC-957D-7F09F028C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3F9F-8E86-E946-A8BB-17CFF365E0FA}" type="datetimeFigureOut">
              <a:rPr lang="en-US" smtClean="0"/>
              <a:t>8/19/25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1FEC23-8476-DBD4-EFEE-5708055D7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61430-BF86-C6D9-1F96-5F2C23AE4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527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EFEB1-3F9E-9D9C-FC5B-8B8B8A8B6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2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425335-25DE-D018-B53C-6C4028E62B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4A3916-B5CB-30D9-5B7F-857D21440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3F9F-8E86-E946-A8BB-17CFF365E0FA}" type="datetimeFigureOut">
              <a:rPr lang="en-US" smtClean="0"/>
              <a:t>8/19/25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ADBB1-916E-746D-77C7-BE3F54568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493CB-7B7C-8E79-F752-FBF55AF84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31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D6723-03D2-DC47-EBC7-883E56D1E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3F00C-6652-F8DB-C76A-6378B8697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C679E5-8DCB-FA3D-9F45-42BE7A7F31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BC965F-34DF-F140-9B26-4EA5EF9B3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3F9F-8E86-E946-A8BB-17CFF365E0FA}" type="datetimeFigureOut">
              <a:rPr lang="en-US" smtClean="0"/>
              <a:t>8/19/25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655F34-5D6E-4E91-6855-F601183BC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3C8B4C-D4D7-0FEA-C713-5AD87B08F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631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1494A-6209-85AC-E52F-5F370FFB1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18F3E0-D8E0-D0D8-896F-929DEE1D0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87C003-3940-E944-83BC-034C546FF9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3A200D-AF44-5E23-F2CC-6DB1A69913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F664C1-DA58-5D41-6A52-495C53AF52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9CBB33-4A5A-0CEB-BF4E-50DA4C8FC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3F9F-8E86-E946-A8BB-17CFF365E0FA}" type="datetimeFigureOut">
              <a:rPr lang="en-US" smtClean="0"/>
              <a:t>8/19/25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A37FEC-6200-9797-922D-9ACF98589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D4950B-6856-BBA2-37C3-9B0A0FC9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421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EBA5D-400F-942A-8D8E-E91600E45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B02300-48CA-2323-1EAA-279BCE60A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3F9F-8E86-E946-A8BB-17CFF365E0FA}" type="datetimeFigureOut">
              <a:rPr lang="en-US" smtClean="0"/>
              <a:t>8/19/25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DE625A-36F1-50E4-57BF-335729591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53DEA4-F1D6-9B59-6B6C-4C4AC9109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193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0F0B5-A5DA-8425-9FCB-4F03A220F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3F9F-8E86-E946-A8BB-17CFF365E0FA}" type="datetimeFigureOut">
              <a:rPr lang="en-US" smtClean="0"/>
              <a:t>8/19/25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1B3E46-5058-8A29-033C-58B3CB5AA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DD6E27-938C-88E2-2CF6-FD32EEC6C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287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7784E-911B-8D58-C25E-96A86E426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A808E-2388-8E9C-F6C6-62775B653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BAE093-CDFE-80AC-8D78-F5134FC757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1BEC38-DBBF-BAA5-D6BE-377436420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3F9F-8E86-E946-A8BB-17CFF365E0FA}" type="datetimeFigureOut">
              <a:rPr lang="en-US" smtClean="0"/>
              <a:t>8/19/25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23BE36-593F-A26F-D380-85D4AD5E8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84546B-E3F3-4EB1-20D5-59DAE89C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69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B471-8833-1CCB-BCA8-35187168B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0B050A-B60D-9641-190D-788ECD3520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5BEABA-5866-BAF2-931C-5165F175E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BED367-4AB0-E870-15CF-4DCCA2EC8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3F9F-8E86-E946-A8BB-17CFF365E0FA}" type="datetimeFigureOut">
              <a:rPr lang="en-US" smtClean="0"/>
              <a:t>8/19/25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C43244-2673-0080-92A7-E9BFA425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FF5669-17AF-F8C4-7C87-33C174B43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986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  <a:alpha val="5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B6A226-2F96-D7AD-04CB-8632B8CA8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5EE98-BCBF-EA55-18F8-F1B77397FC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39D32-2D17-684F-43AD-DDE54E277F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199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FE3F9F-8E86-E946-A8BB-17CFF365E0FA}" type="datetimeFigureOut">
              <a:rPr lang="en-US" smtClean="0"/>
              <a:t>8/19/25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77590-5676-CEF9-E4E9-42D95F499B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FD5B7-E537-5D42-B806-5B2D12BE5C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333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2.m4a"/><Relationship Id="rId7" Type="http://schemas.openxmlformats.org/officeDocument/2006/relationships/image" Target="../media/image4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3.m4a"/><Relationship Id="rId7" Type="http://schemas.microsoft.com/office/2007/relationships/hdphoto" Target="../media/hdphoto1.wdp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5.png"/><Relationship Id="rId11" Type="http://schemas.openxmlformats.org/officeDocument/2006/relationships/image" Target="../media/image2.png"/><Relationship Id="rId5" Type="http://schemas.openxmlformats.org/officeDocument/2006/relationships/notesSlide" Target="../notesSlides/notesSlide3.xml"/><Relationship Id="rId10" Type="http://schemas.openxmlformats.org/officeDocument/2006/relationships/image" Target="../media/image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audio" Target="../media/media5.m4a"/><Relationship Id="rId7" Type="http://schemas.openxmlformats.org/officeDocument/2006/relationships/image" Target="../media/image9.png"/><Relationship Id="rId2" Type="http://schemas.microsoft.com/office/2007/relationships/media" Target="../media/media5.m4a"/><Relationship Id="rId1" Type="http://schemas.openxmlformats.org/officeDocument/2006/relationships/tags" Target="../tags/tag3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6.m4a"/><Relationship Id="rId7" Type="http://schemas.openxmlformats.org/officeDocument/2006/relationships/image" Target="../media/image7.png"/><Relationship Id="rId2" Type="http://schemas.microsoft.com/office/2007/relationships/media" Target="../media/media6.m4a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audio" Target="../media/media7.m4a"/><Relationship Id="rId7" Type="http://schemas.openxmlformats.org/officeDocument/2006/relationships/image" Target="../media/image3.png"/><Relationship Id="rId2" Type="http://schemas.microsoft.com/office/2007/relationships/media" Target="../media/media7.m4a"/><Relationship Id="rId1" Type="http://schemas.openxmlformats.org/officeDocument/2006/relationships/tags" Target="../tags/tag5.xml"/><Relationship Id="rId6" Type="http://schemas.openxmlformats.org/officeDocument/2006/relationships/image" Target="../media/image11.png"/><Relationship Id="rId5" Type="http://schemas.openxmlformats.org/officeDocument/2006/relationships/notesSlide" Target="../notesSlides/notesSlide7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audio" Target="../media/media8.m4a"/><Relationship Id="rId7" Type="http://schemas.openxmlformats.org/officeDocument/2006/relationships/image" Target="../media/image12.jpg"/><Relationship Id="rId2" Type="http://schemas.microsoft.com/office/2007/relationships/media" Target="../media/media8.m4a"/><Relationship Id="rId1" Type="http://schemas.openxmlformats.org/officeDocument/2006/relationships/tags" Target="../tags/tag6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7" Type="http://schemas.openxmlformats.org/officeDocument/2006/relationships/image" Target="../media/image2.png"/><Relationship Id="rId2" Type="http://schemas.microsoft.com/office/2007/relationships/media" Target="../media/media9.m4a"/><Relationship Id="rId1" Type="http://schemas.openxmlformats.org/officeDocument/2006/relationships/tags" Target="../tags/tag7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550+ Baby Mirror Stock Illustrations, Royalty-Free Vector ...">
            <a:extLst>
              <a:ext uri="{FF2B5EF4-FFF2-40B4-BE49-F238E27FC236}">
                <a16:creationId xmlns:a16="http://schemas.microsoft.com/office/drawing/2014/main" id="{CC22D8CB-AAE6-9917-90B8-537DBFEB75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3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Audio 11">
            <a:extLst>
              <a:ext uri="{FF2B5EF4-FFF2-40B4-BE49-F238E27FC236}">
                <a16:creationId xmlns:a16="http://schemas.microsoft.com/office/drawing/2014/main" id="{33B9D341-2225-24EF-FBC4-9545A7E7E3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297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81"/>
    </mc:Choice>
    <mc:Fallback xmlns="">
      <p:transition spd="slow" advTm="153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6A518C-655C-7876-1143-9FCB519A7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0" descr="2,000+ Free Monitor &amp; Computer Images - Pixabay">
            <a:extLst>
              <a:ext uri="{FF2B5EF4-FFF2-40B4-BE49-F238E27FC236}">
                <a16:creationId xmlns:a16="http://schemas.microsoft.com/office/drawing/2014/main" id="{634DBDEF-E217-AB21-6F60-D34CEE8F2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6637" y="1744354"/>
            <a:ext cx="4338725" cy="3369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BDDC6C0-6DA0-EA69-2A19-96E6A1921CC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42513" t="17761" r="42751" b="56653"/>
          <a:stretch/>
        </p:blipFill>
        <p:spPr>
          <a:xfrm>
            <a:off x="5359184" y="2267760"/>
            <a:ext cx="1390019" cy="1356390"/>
          </a:xfrm>
          <a:prstGeom prst="rect">
            <a:avLst/>
          </a:prstGeom>
          <a:ln>
            <a:noFill/>
          </a:ln>
        </p:spPr>
      </p:pic>
      <p:sp>
        <p:nvSpPr>
          <p:cNvPr id="9" name="Curved Down Arrow 8">
            <a:extLst>
              <a:ext uri="{FF2B5EF4-FFF2-40B4-BE49-F238E27FC236}">
                <a16:creationId xmlns:a16="http://schemas.microsoft.com/office/drawing/2014/main" id="{0A5C0E96-C63C-7441-F745-6AA893CA2FA8}"/>
              </a:ext>
            </a:extLst>
          </p:cNvPr>
          <p:cNvSpPr/>
          <p:nvPr/>
        </p:nvSpPr>
        <p:spPr>
          <a:xfrm rot="16364722">
            <a:off x="5026366" y="2145463"/>
            <a:ext cx="899802" cy="715992"/>
          </a:xfrm>
          <a:prstGeom prst="curvedDownArrow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urved Down Arrow 9">
            <a:extLst>
              <a:ext uri="{FF2B5EF4-FFF2-40B4-BE49-F238E27FC236}">
                <a16:creationId xmlns:a16="http://schemas.microsoft.com/office/drawing/2014/main" id="{150E88A4-36DE-6D2E-3442-5F038900CE68}"/>
              </a:ext>
            </a:extLst>
          </p:cNvPr>
          <p:cNvSpPr/>
          <p:nvPr/>
        </p:nvSpPr>
        <p:spPr>
          <a:xfrm rot="5400000">
            <a:off x="6299302" y="2945780"/>
            <a:ext cx="899802" cy="715992"/>
          </a:xfrm>
          <a:prstGeom prst="curvedDown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049405-9BD2-357E-BC02-912C01293D4E}"/>
              </a:ext>
            </a:extLst>
          </p:cNvPr>
          <p:cNvSpPr txBox="1"/>
          <p:nvPr/>
        </p:nvSpPr>
        <p:spPr>
          <a:xfrm>
            <a:off x="3521590" y="5406218"/>
            <a:ext cx="5065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Attention-getter (~10 seconds)</a:t>
            </a:r>
          </a:p>
        </p:txBody>
      </p:sp>
      <p:pic>
        <p:nvPicPr>
          <p:cNvPr id="12" name="Audio 11">
            <a:extLst>
              <a:ext uri="{FF2B5EF4-FFF2-40B4-BE49-F238E27FC236}">
                <a16:creationId xmlns:a16="http://schemas.microsoft.com/office/drawing/2014/main" id="{BC41FC09-73C4-2E93-A961-FE5AFDD92E9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67945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965"/>
    </mc:Choice>
    <mc:Fallback xmlns="">
      <p:transition spd="slow" advTm="149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9" grpId="0" animBg="1"/>
      <p:bldP spid="9" grpId="1" animBg="1"/>
      <p:bldP spid="9" grpId="2" animBg="1"/>
      <p:bldP spid="10" grpId="0" animBg="1"/>
      <p:bldP spid="10" grpId="1" animBg="1"/>
      <p:bldP spid="10" grpId="2" animBg="1"/>
      <p:bldP spid="11" grpId="0"/>
      <p:bldP spid="11" grpId="1"/>
      <p:bldP spid="11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77BAD0-24C2-64AB-A254-C897485B24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2" descr="Premium Vector | Note Music Icon Vector Design">
            <a:extLst>
              <a:ext uri="{FF2B5EF4-FFF2-40B4-BE49-F238E27FC236}">
                <a16:creationId xmlns:a16="http://schemas.microsoft.com/office/drawing/2014/main" id="{6C0BE875-1AFF-31A2-833C-5A6F9B0769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9167" b="80833" l="18056" r="77500">
                        <a14:foregroundMark x1="45278" y1="37778" x2="45278" y2="37778"/>
                        <a14:foregroundMark x1="56944" y1="40556" x2="56944" y2="40556"/>
                        <a14:foregroundMark x1="47222" y1="37222" x2="47222" y2="37222"/>
                        <a14:foregroundMark x1="59167" y1="40556" x2="59167" y2="40556"/>
                        <a14:foregroundMark x1="62222" y1="38333" x2="46389" y2="34444"/>
                        <a14:foregroundMark x1="67778" y1="51944" x2="77500" y2="39444"/>
                        <a14:backgroundMark x1="1944" y1="41389" x2="1944" y2="41389"/>
                        <a14:backgroundMark x1="1944" y1="9167" x2="3611" y2="74722"/>
                        <a14:backgroundMark x1="3611" y1="74722" x2="29167" y2="94722"/>
                        <a14:backgroundMark x1="29167" y1="94722" x2="65556" y2="93611"/>
                        <a14:backgroundMark x1="65556" y1="93611" x2="93889" y2="75278"/>
                        <a14:backgroundMark x1="93889" y1="75278" x2="89722" y2="12222"/>
                        <a14:backgroundMark x1="89722" y1="12222" x2="7500" y2="5556"/>
                        <a14:backgroundMark x1="20833" y1="26944" x2="51667" y2="17222"/>
                        <a14:backgroundMark x1="51667" y1="17222" x2="75833" y2="31667"/>
                        <a14:backgroundMark x1="14722" y1="77500" x2="47500" y2="78611"/>
                        <a14:backgroundMark x1="47500" y1="78611" x2="73333" y2="60833"/>
                        <a14:backgroundMark x1="73333" y1="60833" x2="74167" y2="586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204" t="11594" r="18076" b="11241"/>
          <a:stretch/>
        </p:blipFill>
        <p:spPr bwMode="auto">
          <a:xfrm>
            <a:off x="3147345" y="510179"/>
            <a:ext cx="1087792" cy="118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C521E37-1722-D0AC-107D-BB76DE602EE8}"/>
              </a:ext>
            </a:extLst>
          </p:cNvPr>
          <p:cNvSpPr txBox="1"/>
          <p:nvPr/>
        </p:nvSpPr>
        <p:spPr>
          <a:xfrm>
            <a:off x="6226492" y="870089"/>
            <a:ext cx="43387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~3 min</a:t>
            </a:r>
          </a:p>
        </p:txBody>
      </p:sp>
      <p:pic>
        <p:nvPicPr>
          <p:cNvPr id="13" name="Picture 12" descr="2,000+ Free Monitor &amp; Computer Images - Pixabay">
            <a:extLst>
              <a:ext uri="{FF2B5EF4-FFF2-40B4-BE49-F238E27FC236}">
                <a16:creationId xmlns:a16="http://schemas.microsoft.com/office/drawing/2014/main" id="{9EC43F95-D0C7-6A83-4BC8-88F2004E54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6637" y="1739067"/>
            <a:ext cx="4338725" cy="3369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Rec White Transparent, Rec Icon Transparent Background, Rec, Icon, Button  PNG Image For Free Download">
            <a:extLst>
              <a:ext uri="{FF2B5EF4-FFF2-40B4-BE49-F238E27FC236}">
                <a16:creationId xmlns:a16="http://schemas.microsoft.com/office/drawing/2014/main" id="{A46B3BFC-B6A4-5611-22AC-E25D2A48B2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9720" y="104644"/>
            <a:ext cx="1992559" cy="1992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50D6E67-2CF2-235B-97F7-3BACA740D8D3}"/>
              </a:ext>
            </a:extLst>
          </p:cNvPr>
          <p:cNvSpPr txBox="1"/>
          <p:nvPr/>
        </p:nvSpPr>
        <p:spPr>
          <a:xfrm>
            <a:off x="4222371" y="5670997"/>
            <a:ext cx="37472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</a:rPr>
              <a:t>ends automatically</a:t>
            </a:r>
          </a:p>
        </p:txBody>
      </p:sp>
      <p:pic>
        <p:nvPicPr>
          <p:cNvPr id="6146" name="Picture 2" descr="Little boy Pointing at Camera Smiling, Portrait Of Infant Boy Seated in  baby chair">
            <a:extLst>
              <a:ext uri="{FF2B5EF4-FFF2-40B4-BE49-F238E27FC236}">
                <a16:creationId xmlns:a16="http://schemas.microsoft.com/office/drawing/2014/main" id="{E613D546-1268-89F4-8BB1-AC416BEA07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" t="396" b="5404"/>
          <a:stretch/>
        </p:blipFill>
        <p:spPr bwMode="auto">
          <a:xfrm>
            <a:off x="4087906" y="1870004"/>
            <a:ext cx="4058980" cy="2038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udio 6">
            <a:extLst>
              <a:ext uri="{FF2B5EF4-FFF2-40B4-BE49-F238E27FC236}">
                <a16:creationId xmlns:a16="http://schemas.microsoft.com/office/drawing/2014/main" id="{92940238-EC6D-BF79-F09C-488A4F2828C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9406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221"/>
    </mc:Choice>
    <mc:Fallback xmlns="">
      <p:transition spd="slow" advTm="232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12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639718-9C90-57D1-422A-0BD6CD426F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2,000+ Free Monitor &amp; Computer Images - Pixabay">
            <a:extLst>
              <a:ext uri="{FF2B5EF4-FFF2-40B4-BE49-F238E27FC236}">
                <a16:creationId xmlns:a16="http://schemas.microsoft.com/office/drawing/2014/main" id="{C4ABBD41-AC6F-A913-D888-3474C4AAD2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3902" y="1448857"/>
            <a:ext cx="4338725" cy="3369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Vertical Scroll 18">
            <a:extLst>
              <a:ext uri="{FF2B5EF4-FFF2-40B4-BE49-F238E27FC236}">
                <a16:creationId xmlns:a16="http://schemas.microsoft.com/office/drawing/2014/main" id="{47F652CD-1FB9-555E-34F6-2985CBA7BCB7}"/>
              </a:ext>
            </a:extLst>
          </p:cNvPr>
          <p:cNvSpPr/>
          <p:nvPr/>
        </p:nvSpPr>
        <p:spPr>
          <a:xfrm>
            <a:off x="5577557" y="1844150"/>
            <a:ext cx="1711414" cy="1502904"/>
          </a:xfrm>
          <a:prstGeom prst="verticalScroll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Questions</a:t>
            </a:r>
          </a:p>
        </p:txBody>
      </p:sp>
      <p:pic>
        <p:nvPicPr>
          <p:cNvPr id="7" name="Audio 6">
            <a:extLst>
              <a:ext uri="{FF2B5EF4-FFF2-40B4-BE49-F238E27FC236}">
                <a16:creationId xmlns:a16="http://schemas.microsoft.com/office/drawing/2014/main" id="{E0195067-AA57-23A6-5811-925457DBD4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336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09"/>
    </mc:Choice>
    <mc:Fallback xmlns="">
      <p:transition spd="slow" advTm="43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No distractions">
            <a:extLst>
              <a:ext uri="{FF2B5EF4-FFF2-40B4-BE49-F238E27FC236}">
                <a16:creationId xmlns:a16="http://schemas.microsoft.com/office/drawing/2014/main" id="{8E7AC92B-020F-49BE-600C-13885690F0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8526" y="2154789"/>
            <a:ext cx="8154948" cy="254842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Center camera">
            <a:extLst>
              <a:ext uri="{FF2B5EF4-FFF2-40B4-BE49-F238E27FC236}">
                <a16:creationId xmlns:a16="http://schemas.microsoft.com/office/drawing/2014/main" id="{FAC190F2-6AED-B5EB-95E7-9B3E5B3D6F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340" y="2154788"/>
            <a:ext cx="9055390" cy="254842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Turn off monitor">
            <a:extLst>
              <a:ext uri="{FF2B5EF4-FFF2-40B4-BE49-F238E27FC236}">
                <a16:creationId xmlns:a16="http://schemas.microsoft.com/office/drawing/2014/main" id="{731D8912-A5A8-3D39-DC4C-A10106379D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179" y="2183363"/>
            <a:ext cx="10261642" cy="254842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FC5AF17-4027-C290-13F1-281D7FBCF95A}"/>
              </a:ext>
            </a:extLst>
          </p:cNvPr>
          <p:cNvSpPr txBox="1"/>
          <p:nvPr/>
        </p:nvSpPr>
        <p:spPr>
          <a:xfrm>
            <a:off x="420243" y="1462289"/>
            <a:ext cx="10963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Quiet place with minimal distractions (e.g., no toys, siblings, pets, windows)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46C9CD-F4A5-C2AE-0954-B6DF37BF553E}"/>
              </a:ext>
            </a:extLst>
          </p:cNvPr>
          <p:cNvSpPr txBox="1"/>
          <p:nvPr/>
        </p:nvSpPr>
        <p:spPr>
          <a:xfrm>
            <a:off x="550685" y="1462289"/>
            <a:ext cx="10963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Webcam should be centered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497AD2-8615-7459-DA85-4EDCDBA0BFAB}"/>
              </a:ext>
            </a:extLst>
          </p:cNvPr>
          <p:cNvSpPr txBox="1"/>
          <p:nvPr/>
        </p:nvSpPr>
        <p:spPr>
          <a:xfrm>
            <a:off x="677730" y="1458298"/>
            <a:ext cx="10963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Use only ONE monitor (turn others off)</a:t>
            </a:r>
          </a:p>
        </p:txBody>
      </p:sp>
      <p:pic>
        <p:nvPicPr>
          <p:cNvPr id="13" name="Audio 12">
            <a:extLst>
              <a:ext uri="{FF2B5EF4-FFF2-40B4-BE49-F238E27FC236}">
                <a16:creationId xmlns:a16="http://schemas.microsoft.com/office/drawing/2014/main" id="{13E7EA3F-7CA8-3983-F828-68CD24E8E13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9531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026"/>
    </mc:Choice>
    <mc:Fallback xmlns="">
      <p:transition spd="slow" advTm="260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23" grpId="0"/>
      <p:bldP spid="23" grpId="1"/>
      <p:bldP spid="2" grpId="0"/>
      <p:bldP spid="2" grpId="1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0B30D-9950-B0F7-29F0-78C2F74920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2,000+ Free Monitor &amp; Computer Images - Pixabay">
            <a:extLst>
              <a:ext uri="{FF2B5EF4-FFF2-40B4-BE49-F238E27FC236}">
                <a16:creationId xmlns:a16="http://schemas.microsoft.com/office/drawing/2014/main" id="{53174226-9C5B-942A-143C-1A3DB8B68B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6637" y="1739067"/>
            <a:ext cx="4338725" cy="3369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Little boy Pointing at Camera Smiling, Portrait Of Infant Boy Seated in  baby chair">
            <a:extLst>
              <a:ext uri="{FF2B5EF4-FFF2-40B4-BE49-F238E27FC236}">
                <a16:creationId xmlns:a16="http://schemas.microsoft.com/office/drawing/2014/main" id="{447F200F-A11A-A3B7-CACB-59379D9A20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" t="396" b="5404"/>
          <a:stretch/>
        </p:blipFill>
        <p:spPr bwMode="auto">
          <a:xfrm>
            <a:off x="4087906" y="1870004"/>
            <a:ext cx="4058980" cy="2038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A414F8D-DE51-8B3D-6956-827A26B45F79}"/>
              </a:ext>
            </a:extLst>
          </p:cNvPr>
          <p:cNvSpPr txBox="1"/>
          <p:nvPr/>
        </p:nvSpPr>
        <p:spPr>
          <a:xfrm>
            <a:off x="489516" y="1039206"/>
            <a:ext cx="10963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Please avoid interrupting your child’s responses or telling them what to do!</a:t>
            </a:r>
          </a:p>
        </p:txBody>
      </p:sp>
      <p:pic>
        <p:nvPicPr>
          <p:cNvPr id="9" name="Audio 8">
            <a:extLst>
              <a:ext uri="{FF2B5EF4-FFF2-40B4-BE49-F238E27FC236}">
                <a16:creationId xmlns:a16="http://schemas.microsoft.com/office/drawing/2014/main" id="{C0414E20-84D8-5825-7434-2EF52DA2442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13130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74"/>
    </mc:Choice>
    <mc:Fallback xmlns="">
      <p:transition spd="slow" advTm="24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7D96E7-F306-8017-DECC-F949A15CC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C22B2C71-031B-1847-AE76-5483CE4CBF46}"/>
              </a:ext>
            </a:extLst>
          </p:cNvPr>
          <p:cNvSpPr txBox="1"/>
          <p:nvPr/>
        </p:nvSpPr>
        <p:spPr>
          <a:xfrm>
            <a:off x="10301046" y="5993245"/>
            <a:ext cx="2242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to stop!</a:t>
            </a:r>
          </a:p>
        </p:txBody>
      </p:sp>
      <p:pic>
        <p:nvPicPr>
          <p:cNvPr id="2050" name="Picture 2" descr="Tombol E Keyboard Hitam Foto Stok - Unduh Gambar Sekarang - Alfabet,  Bilangan, Data - iStock">
            <a:extLst>
              <a:ext uri="{FF2B5EF4-FFF2-40B4-BE49-F238E27FC236}">
                <a16:creationId xmlns:a16="http://schemas.microsoft.com/office/drawing/2014/main" id="{9AD692B6-CCBD-3DDE-F4F5-B8235BF0DA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2" t="7475" r="4551" b="6796"/>
          <a:stretch/>
        </p:blipFill>
        <p:spPr bwMode="auto">
          <a:xfrm>
            <a:off x="9283700" y="5206999"/>
            <a:ext cx="1409700" cy="1346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0" descr="2,000+ Free Monitor &amp; Computer Images - Pixabay">
            <a:extLst>
              <a:ext uri="{FF2B5EF4-FFF2-40B4-BE49-F238E27FC236}">
                <a16:creationId xmlns:a16="http://schemas.microsoft.com/office/drawing/2014/main" id="{B5261C19-EB77-66C4-C228-B474E6941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6637" y="1744354"/>
            <a:ext cx="4338725" cy="3369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person holding a baby&#10;&#10;AI-generated content may be incorrect.">
            <a:extLst>
              <a:ext uri="{FF2B5EF4-FFF2-40B4-BE49-F238E27FC236}">
                <a16:creationId xmlns:a16="http://schemas.microsoft.com/office/drawing/2014/main" id="{83CE6A4D-B419-E255-9D8C-F6DF4E0C3DE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04507" y="1936172"/>
            <a:ext cx="2382983" cy="19361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77DADF-7FCB-6380-F535-2F4E330F2AA1}"/>
              </a:ext>
            </a:extLst>
          </p:cNvPr>
          <p:cNvSpPr txBox="1"/>
          <p:nvPr/>
        </p:nvSpPr>
        <p:spPr>
          <a:xfrm>
            <a:off x="489516" y="1039206"/>
            <a:ext cx="10963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Please make sure your child’s face is the only face on the screen!</a:t>
            </a:r>
          </a:p>
        </p:txBody>
      </p:sp>
      <p:pic>
        <p:nvPicPr>
          <p:cNvPr id="3" name="Picture 2" descr="Little boy Pointing at Camera Smiling, Portrait Of Infant Boy Seated in  baby chair">
            <a:extLst>
              <a:ext uri="{FF2B5EF4-FFF2-40B4-BE49-F238E27FC236}">
                <a16:creationId xmlns:a16="http://schemas.microsoft.com/office/drawing/2014/main" id="{13AC14E4-ECE3-B54C-FA33-9D94F22A12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" t="396" b="5404"/>
          <a:stretch/>
        </p:blipFill>
        <p:spPr bwMode="auto">
          <a:xfrm>
            <a:off x="4066508" y="1884955"/>
            <a:ext cx="4058980" cy="2038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E2BB3285-AC6B-8AC0-9152-7F127ECCB4E2}"/>
              </a:ext>
            </a:extLst>
          </p:cNvPr>
          <p:cNvSpPr txBox="1"/>
          <p:nvPr/>
        </p:nvSpPr>
        <p:spPr>
          <a:xfrm>
            <a:off x="234355" y="1039205"/>
            <a:ext cx="117232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Option 1: Your child can sit on a high chair in front of the camera by themselves!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46FF4B8-2DFC-4DD0-7962-248469E6AE39}"/>
              </a:ext>
            </a:extLst>
          </p:cNvPr>
          <p:cNvSpPr txBox="1"/>
          <p:nvPr/>
        </p:nvSpPr>
        <p:spPr>
          <a:xfrm>
            <a:off x="738899" y="1039205"/>
            <a:ext cx="10963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Option 2: You can hold your child over your shoulder while facing away!</a:t>
            </a:r>
          </a:p>
        </p:txBody>
      </p:sp>
      <p:pic>
        <p:nvPicPr>
          <p:cNvPr id="9" name="Audio 8">
            <a:extLst>
              <a:ext uri="{FF2B5EF4-FFF2-40B4-BE49-F238E27FC236}">
                <a16:creationId xmlns:a16="http://schemas.microsoft.com/office/drawing/2014/main" id="{8EDD9D5A-B59F-BE5E-3B97-1291444773D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86750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666"/>
    </mc:Choice>
    <mc:Fallback xmlns="">
      <p:transition spd="slow" advTm="586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18" grpId="0"/>
      <p:bldP spid="6" grpId="0"/>
      <p:bldP spid="6" grpId="1"/>
      <p:bldP spid="6" grpId="2"/>
      <p:bldP spid="35" grpId="0"/>
      <p:bldP spid="35" grpId="1"/>
      <p:bldP spid="36" grpId="0"/>
      <p:bldP spid="36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F5D19A-4F4D-EB08-31D3-178CFCBE0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2,000+ Free Monitor &amp; Computer Images - Pixabay">
            <a:extLst>
              <a:ext uri="{FF2B5EF4-FFF2-40B4-BE49-F238E27FC236}">
                <a16:creationId xmlns:a16="http://schemas.microsoft.com/office/drawing/2014/main" id="{F5A2AC29-9192-69F7-ED9E-8E2EBE329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6637" y="1744354"/>
            <a:ext cx="4338725" cy="3369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person holding a baby&#10;&#10;AI-generated content may be incorrect.">
            <a:extLst>
              <a:ext uri="{FF2B5EF4-FFF2-40B4-BE49-F238E27FC236}">
                <a16:creationId xmlns:a16="http://schemas.microsoft.com/office/drawing/2014/main" id="{CE12F537-5079-0240-86B1-CEB53E249D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4507" y="1936172"/>
            <a:ext cx="2382983" cy="19361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969A39-B1FF-38D8-4E4C-86799FE11A06}"/>
              </a:ext>
            </a:extLst>
          </p:cNvPr>
          <p:cNvSpPr txBox="1"/>
          <p:nvPr/>
        </p:nvSpPr>
        <p:spPr>
          <a:xfrm>
            <a:off x="614205" y="694873"/>
            <a:ext cx="109635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Grab some rouge, face paint, lipstick, or a sticker!</a:t>
            </a:r>
            <a:br>
              <a:rPr lang="en-US" sz="2400" b="1" dirty="0"/>
            </a:br>
            <a:r>
              <a:rPr lang="en-US" sz="2400" b="1" dirty="0"/>
              <a:t>Leave a fingertip-sized mark on your child’s </a:t>
            </a:r>
            <a:r>
              <a:rPr lang="en-US" sz="2400" b="1" i="1" dirty="0"/>
              <a:t>right</a:t>
            </a:r>
            <a:r>
              <a:rPr lang="en-US" sz="2400" b="1" dirty="0"/>
              <a:t> cheek!</a:t>
            </a:r>
          </a:p>
        </p:txBody>
      </p:sp>
      <p:pic>
        <p:nvPicPr>
          <p:cNvPr id="3" name="Picture 2" descr="Little boy Pointing at Camera Smiling, Portrait Of Infant Boy Seated in  baby chair">
            <a:extLst>
              <a:ext uri="{FF2B5EF4-FFF2-40B4-BE49-F238E27FC236}">
                <a16:creationId xmlns:a16="http://schemas.microsoft.com/office/drawing/2014/main" id="{D28FC906-35E2-1D96-3D24-7C0EA07F10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" t="396" b="5404"/>
          <a:stretch/>
        </p:blipFill>
        <p:spPr bwMode="auto">
          <a:xfrm>
            <a:off x="4066508" y="1884955"/>
            <a:ext cx="4058980" cy="2038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loud 3">
            <a:extLst>
              <a:ext uri="{FF2B5EF4-FFF2-40B4-BE49-F238E27FC236}">
                <a16:creationId xmlns:a16="http://schemas.microsoft.com/office/drawing/2014/main" id="{5C0A373F-B408-3BD1-F887-8D13C6D96EED}"/>
              </a:ext>
            </a:extLst>
          </p:cNvPr>
          <p:cNvSpPr/>
          <p:nvPr/>
        </p:nvSpPr>
        <p:spPr>
          <a:xfrm>
            <a:off x="6504316" y="2656939"/>
            <a:ext cx="207034" cy="189782"/>
          </a:xfrm>
          <a:prstGeom prst="cloud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Audio 23">
            <a:extLst>
              <a:ext uri="{FF2B5EF4-FFF2-40B4-BE49-F238E27FC236}">
                <a16:creationId xmlns:a16="http://schemas.microsoft.com/office/drawing/2014/main" id="{510A2718-3ECC-55D9-A2CF-22D4F50C2AC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71833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072"/>
    </mc:Choice>
    <mc:Fallback>
      <p:transition spd="slow" advTm="22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  <p:bldLst>
      <p:bldP spid="6" grpId="0"/>
      <p:bldP spid="6" grpId="1"/>
      <p:bldP spid="6" grpId="2"/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36EEC7-7E58-BB05-F865-36A281ECD7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550+ Baby Mirror Stock Illustrations, Royalty-Free Vector ...">
            <a:extLst>
              <a:ext uri="{FF2B5EF4-FFF2-40B4-BE49-F238E27FC236}">
                <a16:creationId xmlns:a16="http://schemas.microsoft.com/office/drawing/2014/main" id="{EFCAF3DD-560E-6CB2-0C5D-EA45446A98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3"/>
          <a:stretch/>
        </p:blipFill>
        <p:spPr bwMode="auto">
          <a:xfrm>
            <a:off x="20" y="0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93493B-19DA-9C51-DF1D-36226897DE9E}"/>
              </a:ext>
            </a:extLst>
          </p:cNvPr>
          <p:cNvSpPr txBox="1"/>
          <p:nvPr/>
        </p:nvSpPr>
        <p:spPr>
          <a:xfrm>
            <a:off x="330340" y="246429"/>
            <a:ext cx="50652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Did you apply a smudge of color to your child’s right cheek?</a:t>
            </a:r>
            <a:br>
              <a:rPr lang="en-US" sz="2400" b="1" dirty="0">
                <a:solidFill>
                  <a:schemeClr val="bg1"/>
                </a:solidFill>
              </a:rPr>
            </a:br>
            <a:br>
              <a:rPr lang="en-US" sz="2400" b="1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bg1"/>
                </a:solidFill>
              </a:rPr>
              <a:t>If so, </a:t>
            </a:r>
            <a:r>
              <a:rPr lang="en-US" sz="2400" b="1" u="sng" dirty="0">
                <a:solidFill>
                  <a:schemeClr val="bg1"/>
                </a:solidFill>
              </a:rPr>
              <a:t>press ‘continue’ to start! </a:t>
            </a:r>
            <a:r>
              <a:rPr lang="en-US" sz="2400" b="1" dirty="0">
                <a:solidFill>
                  <a:schemeClr val="bg1"/>
                </a:solidFill>
              </a:rPr>
              <a:t>We hope you and your child have fun!</a:t>
            </a:r>
            <a:endParaRPr lang="en-US" sz="2400" b="1" u="sng" dirty="0">
              <a:solidFill>
                <a:schemeClr val="bg1"/>
              </a:solidFill>
            </a:endParaRPr>
          </a:p>
        </p:txBody>
      </p:sp>
      <p:sp>
        <p:nvSpPr>
          <p:cNvPr id="6" name="Cloud 5">
            <a:extLst>
              <a:ext uri="{FF2B5EF4-FFF2-40B4-BE49-F238E27FC236}">
                <a16:creationId xmlns:a16="http://schemas.microsoft.com/office/drawing/2014/main" id="{FFA718EF-1A37-57E1-348F-4F344C6AAD08}"/>
              </a:ext>
            </a:extLst>
          </p:cNvPr>
          <p:cNvSpPr/>
          <p:nvPr/>
        </p:nvSpPr>
        <p:spPr>
          <a:xfrm>
            <a:off x="4330461" y="4019909"/>
            <a:ext cx="207034" cy="189782"/>
          </a:xfrm>
          <a:prstGeom prst="cloud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5D90852B-4CEC-5583-5E5B-9C224668A70C}"/>
              </a:ext>
            </a:extLst>
          </p:cNvPr>
          <p:cNvSpPr/>
          <p:nvPr/>
        </p:nvSpPr>
        <p:spPr>
          <a:xfrm>
            <a:off x="7933428" y="4086044"/>
            <a:ext cx="207034" cy="189782"/>
          </a:xfrm>
          <a:prstGeom prst="cloud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Audio 16">
            <a:extLst>
              <a:ext uri="{FF2B5EF4-FFF2-40B4-BE49-F238E27FC236}">
                <a16:creationId xmlns:a16="http://schemas.microsoft.com/office/drawing/2014/main" id="{21C5C61D-64DA-4440-26C7-4CC938A891C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24499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27"/>
    </mc:Choice>
    <mc:Fallback xmlns="">
      <p:transition spd="slow" advTm="107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5" grpId="0"/>
      <p:bldP spid="5" grpId="1"/>
      <p:bldP spid="5" grpId="2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4.5|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4|5.6|7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8|6.3|0.6|5.1|1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5.5|6.5|1.4|3.8|2.1|7.3|13.3|8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|12|1.7|8.7|11.7|9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5.5|6.5|1.4|3.8|2.1|7.3|13.3|8.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448</TotalTime>
  <Words>729</Words>
  <Application>Microsoft Macintosh PowerPoint</Application>
  <PresentationFormat>Widescreen</PresentationFormat>
  <Paragraphs>50</Paragraphs>
  <Slides>9</Slides>
  <Notes>9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Adani Bennett Abutto</dc:creator>
  <cp:lastModifiedBy>Adani Bennett Abutto</cp:lastModifiedBy>
  <cp:revision>221</cp:revision>
  <dcterms:created xsi:type="dcterms:W3CDTF">2025-03-06T19:57:43Z</dcterms:created>
  <dcterms:modified xsi:type="dcterms:W3CDTF">2025-08-19T17:29:12Z</dcterms:modified>
</cp:coreProperties>
</file>

<file path=docProps/thumbnail.jpeg>
</file>